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1"/>
  </p:notesMasterIdLst>
  <p:sldIdLst>
    <p:sldId id="278" r:id="rId2"/>
    <p:sldId id="257" r:id="rId3"/>
    <p:sldId id="279" r:id="rId4"/>
    <p:sldId id="290" r:id="rId5"/>
    <p:sldId id="260" r:id="rId6"/>
    <p:sldId id="259" r:id="rId7"/>
    <p:sldId id="280" r:id="rId8"/>
    <p:sldId id="263" r:id="rId9"/>
    <p:sldId id="265" r:id="rId10"/>
    <p:sldId id="267" r:id="rId11"/>
    <p:sldId id="284" r:id="rId12"/>
    <p:sldId id="269" r:id="rId13"/>
    <p:sldId id="291" r:id="rId14"/>
    <p:sldId id="292" r:id="rId15"/>
    <p:sldId id="293" r:id="rId16"/>
    <p:sldId id="294" r:id="rId17"/>
    <p:sldId id="271" r:id="rId18"/>
    <p:sldId id="272" r:id="rId19"/>
    <p:sldId id="270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88" r:id="rId34"/>
    <p:sldId id="274" r:id="rId35"/>
    <p:sldId id="285" r:id="rId36"/>
    <p:sldId id="286" r:id="rId37"/>
    <p:sldId id="287" r:id="rId38"/>
    <p:sldId id="289" r:id="rId39"/>
    <p:sldId id="276" r:id="rId40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BD175BE-DB36-4C16-A51A-915251919B6E}">
          <p14:sldIdLst>
            <p14:sldId id="278"/>
            <p14:sldId id="257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94"/>
            <p14:sldId id="271"/>
            <p14:sldId id="272"/>
          </p14:sldIdLst>
        </p14:section>
        <p14:section name="What is Testing?" id="{5CFD6ACB-1A6E-4A15-BC3B-87DD10E5F351}">
          <p14:sldIdLst>
            <p14:sldId id="270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est Principles" id="{2AD484D1-E4EC-4918-A1D4-2C0026F34696}">
          <p14:sldIdLst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nclusion" id="{438E7D81-B1B0-4BB7-BA7F-4A31CC335AA3}">
          <p14:sldIdLst>
            <p14:sldId id="288"/>
            <p14:sldId id="274"/>
            <p14:sldId id="285"/>
            <p14:sldId id="286"/>
            <p14:sldId id="287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370" y="-245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13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16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533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03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85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197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594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5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951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hyperlink" Target="http://www.codecademy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Software Types and Bug Fixing 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Introduction to Software Development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 rot="20622077">
            <a:off x="7283259" y="2210689"/>
            <a:ext cx="218231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4" y="2348880"/>
            <a:ext cx="316835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App distribution platforms began appearing in 2008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2800" b="0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store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Google play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Windows phone store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Reached bigger market share than retail software</a:t>
            </a: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2512" y="2349625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6837" y="2088363"/>
            <a:ext cx="2438399" cy="174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Bugs!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081344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Human </a:t>
            </a:r>
            <a:r>
              <a:rPr lang="en-US" dirty="0"/>
              <a:t>being can make an </a:t>
            </a:r>
            <a:r>
              <a:rPr lang="en-US" dirty="0">
                <a:solidFill>
                  <a:srgbClr val="FFC000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dirty="0">
                <a:solidFill>
                  <a:srgbClr val="FFC000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398" dirty="0"/>
              <a:t>Defects are </a:t>
            </a:r>
            <a:r>
              <a:rPr lang="en-US" dirty="0">
                <a:solidFill>
                  <a:srgbClr val="FFC000"/>
                </a:solidFill>
              </a:rPr>
              <a:t>faults / bugs </a:t>
            </a:r>
            <a:r>
              <a:rPr lang="en-US" dirty="0"/>
              <a:t>in the </a:t>
            </a:r>
            <a:r>
              <a:rPr lang="en-US" dirty="0" smtClean="0"/>
              <a:t>program </a:t>
            </a:r>
            <a:r>
              <a:rPr lang="en-US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dirty="0">
                <a:solidFill>
                  <a:srgbClr val="FFC000"/>
                </a:solidFill>
              </a:rPr>
              <a:t>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2564904"/>
            <a:ext cx="3593925" cy="2664296"/>
          </a:xfrm>
          <a:prstGeom prst="roundRect">
            <a:avLst>
              <a:gd name="adj" fmla="val 9983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dirty="0">
                <a:solidFill>
                  <a:srgbClr val="FFC000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dirty="0">
                <a:solidFill>
                  <a:srgbClr val="FFC000"/>
                </a:solidFill>
              </a:rPr>
              <a:t>training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dirty="0">
                <a:solidFill>
                  <a:srgbClr val="FFC000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dirty="0">
                <a:solidFill>
                  <a:srgbClr val="FFC000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540" y="2132856"/>
            <a:ext cx="3384376" cy="3403881"/>
          </a:xfrm>
          <a:prstGeom prst="roundRect">
            <a:avLst>
              <a:gd name="adj" fmla="val 833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dirty="0">
                <a:solidFill>
                  <a:srgbClr val="FFC000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dirty="0">
                <a:solidFill>
                  <a:srgbClr val="FFC000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</a:t>
            </a:r>
            <a:r>
              <a:rPr lang="en-US" dirty="0" smtClean="0"/>
              <a:t>hardware  </a:t>
            </a:r>
            <a:r>
              <a:rPr lang="en-US" dirty="0"/>
              <a:t>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12775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lvl="0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Anomaly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GB" dirty="0"/>
              <a:t>Error 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Bug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Defect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Fault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Problem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Failure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Defect/fault masking</a:t>
            </a:r>
          </a:p>
          <a:p>
            <a:pPr marL="304747" lvl="0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420" y="1700808"/>
            <a:ext cx="3412796" cy="4120325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 descr="http://www.realmofdarkness.net/pc/img/ap/p/angrycust-0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8188" y="177281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6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 descr="http://integritydebtrelief.org/img/Debt_Settlemen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412" y="1524000"/>
            <a:ext cx="6096000" cy="40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155575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camouflage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Unreliable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today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670" y="1420813"/>
            <a:ext cx="4627563" cy="55483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8" y="5157192"/>
            <a:ext cx="10958928" cy="7680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What Is Testing?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Software?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Distribution Types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Retail software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Web applications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Mobile applications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Bugs Still Occur?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1638368"/>
            <a:ext cx="3429001" cy="44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analyzing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dirty="0">
                <a:solidFill>
                  <a:srgbClr val="FFC000"/>
                </a:solidFill>
              </a:rPr>
              <a:t>between existing and required conditions</a:t>
            </a:r>
            <a:r>
              <a:rPr lang="en-US" sz="3200" dirty="0"/>
              <a:t> (that is, bugs),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dirty="0">
                <a:solidFill>
                  <a:srgbClr val="FFC000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operating</a:t>
            </a:r>
            <a:r>
              <a:rPr lang="en-US" sz="3400" dirty="0"/>
              <a:t> a system or component under </a:t>
            </a:r>
            <a:r>
              <a:rPr lang="en-US" sz="3400" dirty="0">
                <a:solidFill>
                  <a:srgbClr val="FFC000"/>
                </a:solidFill>
              </a:rPr>
              <a:t>specified conditions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Observing or recording the </a:t>
            </a:r>
            <a:r>
              <a:rPr lang="en-US" sz="3200" dirty="0">
                <a:solidFill>
                  <a:srgbClr val="FFC000"/>
                </a:solidFill>
              </a:rPr>
              <a:t>results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Making an </a:t>
            </a:r>
            <a:r>
              <a:rPr lang="en-US" sz="3200" dirty="0">
                <a:solidFill>
                  <a:srgbClr val="FFC000"/>
                </a:solidFill>
              </a:rPr>
              <a:t>evaluation</a:t>
            </a:r>
            <a:r>
              <a:rPr lang="en-US" sz="3200" dirty="0"/>
              <a:t> of some aspect of the system or </a:t>
            </a:r>
            <a:endParaRPr lang="en-US" sz="3200" dirty="0" smtClean="0"/>
          </a:p>
          <a:p>
            <a:pPr marL="304609" lvl="3" indent="0">
              <a:spcBef>
                <a:spcPts val="0"/>
              </a:spcBef>
              <a:buNone/>
            </a:pPr>
            <a:r>
              <a:rPr lang="en-US" sz="3200" dirty="0" smtClean="0"/>
              <a:t>component</a:t>
            </a:r>
            <a:endParaRPr lang="en-US" sz="3200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452" y="3717032"/>
            <a:ext cx="3916188" cy="272566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dirty="0">
                <a:solidFill>
                  <a:srgbClr val="FFC000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Activities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dirty="0">
                <a:solidFill>
                  <a:srgbClr val="FFC000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121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perceived as destructive</a:t>
            </a:r>
            <a:r>
              <a:rPr lang="en-US" sz="3200" dirty="0"/>
              <a:t> </a:t>
            </a:r>
            <a:r>
              <a:rPr lang="en-US" sz="3200" dirty="0" smtClean="0"/>
              <a:t>– only  </a:t>
            </a:r>
            <a:r>
              <a:rPr lang="en-US" sz="3200" dirty="0"/>
              <a:t>happy when they are finding faults!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dirty="0">
                <a:solidFill>
                  <a:srgbClr val="FFC000"/>
                </a:solidFill>
              </a:rPr>
              <a:t>good communication skills, tact &amp; diplomacy.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dirty="0">
                <a:solidFill>
                  <a:srgbClr val="FFC000"/>
                </a:solidFill>
              </a:rPr>
              <a:t>multi-talented</a:t>
            </a:r>
            <a:r>
              <a:rPr lang="en-US" sz="3200" dirty="0"/>
              <a:t> </a:t>
            </a:r>
            <a:r>
              <a:rPr lang="en-US" sz="3200" dirty="0" smtClean="0"/>
              <a:t> (</a:t>
            </a:r>
            <a:r>
              <a:rPr lang="en-US" sz="3200" dirty="0"/>
              <a:t>technical, testing, team skills).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36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2096687" cy="307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perceived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very </a:t>
            </a:r>
            <a:r>
              <a:rPr lang="en-US" sz="3200" dirty="0">
                <a:solidFill>
                  <a:srgbClr val="FFC000"/>
                </a:solidFill>
              </a:rPr>
              <a:t>creative</a:t>
            </a:r>
            <a:r>
              <a:rPr lang="en-US" sz="3200" dirty="0"/>
              <a:t> </a:t>
            </a:r>
            <a:r>
              <a:rPr lang="en-US" sz="3200" dirty="0" smtClean="0"/>
              <a:t>– they </a:t>
            </a:r>
            <a:r>
              <a:rPr lang="en-US" sz="3200" dirty="0"/>
              <a:t>write code without </a:t>
            </a:r>
            <a:r>
              <a:rPr lang="en-US" sz="3200" dirty="0" smtClean="0"/>
              <a:t>which</a:t>
            </a:r>
            <a:br>
              <a:rPr lang="en-US" sz="3200" dirty="0" smtClean="0"/>
            </a:br>
            <a:r>
              <a:rPr lang="en-US" sz="3200" dirty="0" smtClean="0"/>
              <a:t>there would </a:t>
            </a:r>
            <a:r>
              <a:rPr lang="en-US" sz="3200" dirty="0"/>
              <a:t>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rarely good </a:t>
            </a:r>
            <a:r>
              <a:rPr lang="en-US" sz="3200" dirty="0" smtClean="0">
                <a:solidFill>
                  <a:srgbClr val="FFC000"/>
                </a:solidFill>
              </a:rPr>
              <a:t>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 smtClean="0"/>
              <a:t>Can </a:t>
            </a:r>
            <a:r>
              <a:rPr lang="en-US" sz="3200" dirty="0"/>
              <a:t>often </a:t>
            </a:r>
            <a:r>
              <a:rPr lang="en-US" sz="3200" dirty="0">
                <a:solidFill>
                  <a:srgbClr val="FFC000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dirty="0" smtClean="0">
                <a:solidFill>
                  <a:srgbClr val="FFC000"/>
                </a:solidFill>
              </a:rPr>
              <a:t>one </a:t>
            </a:r>
            <a:r>
              <a:rPr lang="en-US" sz="3200" dirty="0">
                <a:solidFill>
                  <a:srgbClr val="FFC000"/>
                </a:solidFill>
              </a:rPr>
              <a:t>or two skills </a:t>
            </a:r>
            <a:r>
              <a:rPr lang="en-US" sz="3200" dirty="0" smtClean="0"/>
              <a:t>(</a:t>
            </a:r>
            <a:r>
              <a:rPr lang="en-US" sz="3200" dirty="0"/>
              <a:t>e.g. VB, C++,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4111403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2096687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can show that </a:t>
            </a:r>
            <a:r>
              <a:rPr lang="en-US" dirty="0">
                <a:solidFill>
                  <a:srgbClr val="FFC000"/>
                </a:solidFill>
              </a:rPr>
              <a:t>defects are 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Cannot </a:t>
            </a:r>
            <a:r>
              <a:rPr lang="en-US" dirty="0">
                <a:solidFill>
                  <a:srgbClr val="FFC000"/>
                </a:solidFill>
              </a:rPr>
              <a:t>prove</a:t>
            </a:r>
            <a:r>
              <a:rPr lang="en-US" dirty="0"/>
              <a:t> that there are </a:t>
            </a:r>
            <a:r>
              <a:rPr lang="en-US" dirty="0">
                <a:solidFill>
                  <a:srgbClr val="FFC000"/>
                </a:solidFill>
              </a:rPr>
              <a:t>no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Appropriate testing </a:t>
            </a:r>
            <a:r>
              <a:rPr lang="en-US" dirty="0">
                <a:solidFill>
                  <a:srgbClr val="FFC000"/>
                </a:solidFill>
              </a:rPr>
              <a:t>reduces</a:t>
            </a:r>
            <a:r>
              <a:rPr lang="en-US" dirty="0"/>
              <a:t> the probability for </a:t>
            </a:r>
            <a:r>
              <a:rPr lang="en-US" dirty="0">
                <a:solidFill>
                  <a:srgbClr val="FFC000"/>
                </a:solidFill>
              </a:rPr>
              <a:t>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4212" y="3969595"/>
            <a:ext cx="2592288" cy="2592288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84319" cy="44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en-US" sz="3600" dirty="0">
                <a:solidFill>
                  <a:srgbClr val="FFC000"/>
                </a:solidFill>
              </a:rPr>
              <a:t>Exhaustive testing is 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</a:t>
            </a:r>
            <a:r>
              <a:rPr lang="en-US" dirty="0">
                <a:solidFill>
                  <a:srgbClr val="FFC000"/>
                </a:solidFill>
              </a:rPr>
              <a:t>almost infinite 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</a:t>
            </a:r>
            <a:r>
              <a:rPr lang="en-US" dirty="0">
                <a:solidFill>
                  <a:srgbClr val="FFC000"/>
                </a:solidFill>
              </a:rPr>
              <a:t>not </a:t>
            </a:r>
            <a:r>
              <a:rPr lang="en-US" dirty="0" smtClean="0">
                <a:solidFill>
                  <a:srgbClr val="FFC000"/>
                </a:solidFill>
              </a:rPr>
              <a:t>feasible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C000"/>
                </a:solidFill>
              </a:rPr>
              <a:t>Risk </a:t>
            </a:r>
            <a:r>
              <a:rPr lang="en-US" dirty="0">
                <a:solidFill>
                  <a:srgbClr val="FFC000"/>
                </a:solidFill>
              </a:rPr>
              <a:t>analysis and priorities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</a:t>
            </a:r>
            <a:br>
              <a:rPr lang="en-US" dirty="0"/>
            </a:br>
            <a:r>
              <a:rPr lang="en-US" dirty="0"/>
              <a:t>to focus 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(2)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548" y="3356992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2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592631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Early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</a:t>
            </a:r>
            <a:r>
              <a:rPr lang="en-US" dirty="0">
                <a:solidFill>
                  <a:srgbClr val="FFC000"/>
                </a:solidFill>
              </a:rPr>
              <a:t>as early as possible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</a:t>
            </a:r>
            <a:r>
              <a:rPr lang="en-US" dirty="0">
                <a:solidFill>
                  <a:srgbClr val="FFC000"/>
                </a:solidFill>
              </a:rPr>
              <a:t>the more it costs!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(3)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Software Testi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8188" y="4005064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4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8066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</a:t>
            </a:r>
            <a:r>
              <a:rPr lang="en-US" dirty="0">
                <a:solidFill>
                  <a:srgbClr val="FFC000"/>
                </a:solidFill>
              </a:rPr>
              <a:t>focused proportionally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A small number of modules </a:t>
            </a:r>
            <a:r>
              <a:rPr lang="en-US" dirty="0"/>
              <a:t>usually contains most of the defects </a:t>
            </a:r>
            <a:r>
              <a:rPr lang="en-US" dirty="0" smtClean="0"/>
              <a:t>discovered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(4)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388" y="3951796"/>
            <a:ext cx="3168352" cy="25123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8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tests </a:t>
            </a:r>
            <a:r>
              <a:rPr lang="en-US" dirty="0">
                <a:solidFill>
                  <a:srgbClr val="FFC000"/>
                </a:solidFill>
              </a:rPr>
              <a:t>repeated</a:t>
            </a:r>
            <a:r>
              <a:rPr lang="en-US" dirty="0"/>
              <a:t> over and over again tend to </a:t>
            </a:r>
            <a:r>
              <a:rPr lang="en-US" dirty="0">
                <a:solidFill>
                  <a:srgbClr val="FFC000"/>
                </a:solidFill>
              </a:rPr>
              <a:t>loose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their </a:t>
            </a:r>
            <a:r>
              <a:rPr lang="en-US" dirty="0">
                <a:solidFill>
                  <a:srgbClr val="FFC000"/>
                </a:solidFill>
              </a:rPr>
              <a:t>effectiveness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Previously undetected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defects </a:t>
            </a:r>
            <a:r>
              <a:rPr lang="en-US" dirty="0"/>
              <a:t>remain undiscovered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(5)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556" y="3140968"/>
            <a:ext cx="3826390" cy="30228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1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different contexts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afety-critical </a:t>
            </a:r>
            <a:r>
              <a:rPr lang="en-US" dirty="0"/>
              <a:t>software is tested differently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e-commerce site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(6)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532" y="3409058"/>
            <a:ext cx="3600400" cy="328553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552071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and fixing defects itself does not help in these cases: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system built is </a:t>
            </a:r>
            <a:r>
              <a:rPr lang="en-US" dirty="0">
                <a:solidFill>
                  <a:srgbClr val="FFC000"/>
                </a:solidFill>
              </a:rPr>
              <a:t>unusable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Does not fulfill the </a:t>
            </a:r>
            <a:r>
              <a:rPr lang="en-US" dirty="0">
                <a:solidFill>
                  <a:srgbClr val="FFC000"/>
                </a:solidFill>
              </a:rPr>
              <a:t>users’ needs and expectations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(7)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572" y="2276872"/>
            <a:ext cx="3203733" cy="3203733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5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611134"/>
            <a:ext cx="676875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Software evolved through the time</a:t>
            </a:r>
            <a:endParaRPr lang="en-US" dirty="0">
              <a:solidFill>
                <a:schemeClr val="bg2"/>
              </a:solidFill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Retail, web, mobile</a:t>
            </a:r>
            <a:endParaRPr lang="en-US" sz="2800" dirty="0">
              <a:solidFill>
                <a:schemeClr val="bg2"/>
              </a:solidFill>
              <a:latin typeface="+mn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It still has bugs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Reasons does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Importance of fixing bugs</a:t>
            </a:r>
            <a:endParaRPr lang="en-US" sz="3200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</a:t>
            </a:r>
            <a:r>
              <a:rPr lang="en-US" sz="2800" dirty="0" smtClean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Customers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money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No unsatisfied developers</a:t>
            </a:r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</a:t>
            </a:r>
            <a:r>
              <a:rPr lang="en-US" sz="3200" u="sng" dirty="0" err="1">
                <a:solidFill>
                  <a:schemeClr val="hlink"/>
                </a:solidFill>
                <a:hlinkClick r:id="rId6"/>
              </a:rPr>
              <a:t>QualityAssuranceTeam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/source</a:t>
            </a:r>
            <a:endParaRPr sz="3200" dirty="0"/>
          </a:p>
          <a:p>
            <a:pPr marL="304746" lvl="0" indent="-30474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More Tutorials: </a:t>
            </a:r>
            <a:r>
              <a:rPr lang="en-US" sz="3200" u="sng" dirty="0">
                <a:solidFill>
                  <a:schemeClr val="hlink"/>
                </a:solidFill>
                <a:hlinkClick r:id="rId7"/>
              </a:rPr>
              <a:t>www.codecademy.com</a:t>
            </a:r>
            <a:endParaRPr sz="32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304746" marR="0" lvl="0" indent="-11424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</a:pPr>
            <a:endParaRPr sz="3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Literature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408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65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4724400"/>
            <a:ext cx="11804650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Shape 287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683" y="2909805"/>
            <a:ext cx="2664296" cy="1998222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  <a:softEdge rad="1270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52" y="4097549"/>
            <a:ext cx="1835404" cy="1876742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389" y="2271509"/>
            <a:ext cx="1687387" cy="1126147"/>
          </a:xfrm>
          <a:prstGeom prst="roundRect">
            <a:avLst>
              <a:gd name="adj" fmla="val 11410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456" y="1747419"/>
            <a:ext cx="1835404" cy="1223603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239" y="4341101"/>
            <a:ext cx="2024699" cy="1588437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75" y="1556398"/>
            <a:ext cx="1509768" cy="1001775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1923179" y="1821170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41067" y="1366000"/>
            <a:ext cx="16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2070" y="3672051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36704" y="3917448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Military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486303" y="2813197"/>
            <a:ext cx="931381" cy="72702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737424" y="2580424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703938" y="4397373"/>
            <a:ext cx="676506" cy="737947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7129210" y="2359221"/>
            <a:ext cx="1008246" cy="97078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29210" y="4541389"/>
            <a:ext cx="1058286" cy="5939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5471" y="5282326"/>
            <a:ext cx="261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Entertainment</a:t>
            </a:r>
          </a:p>
        </p:txBody>
      </p:sp>
      <p:cxnSp>
        <p:nvCxnSpPr>
          <p:cNvPr id="40" name="Straight Arrow Connector 39"/>
          <p:cNvCxnSpPr>
            <a:stCxn id="24" idx="2"/>
          </p:cNvCxnSpPr>
          <p:nvPr/>
        </p:nvCxnSpPr>
        <p:spPr>
          <a:xfrm>
            <a:off x="5749831" y="4908027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94" y="5135320"/>
            <a:ext cx="2055884" cy="20449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119313" y="1134751"/>
            <a:ext cx="126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621804" y="2307589"/>
            <a:ext cx="6808769" cy="31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 maximizing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 descr="http://www.technosolutions.com/images/requirements-life-cycle-pyrami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8180" y="1916832"/>
            <a:ext cx="42195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10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(1)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482724" y="2204864"/>
            <a:ext cx="9220200" cy="156966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Software is any set of machine-readable instructions that directs a computer's processor to perform specific operations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04" y="4000974"/>
            <a:ext cx="2160240" cy="255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vast majority of software until the 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060848"/>
            <a:ext cx="450912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major leap in the software distribution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Browsers and technologies are developed in favor of web apps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2005 – the term Ajax was coined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2011 – HTML5 was finalized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3405548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4497639"/>
            <a:ext cx="4248472" cy="2039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1542</Words>
  <Application>Microsoft Office PowerPoint</Application>
  <PresentationFormat>Custom</PresentationFormat>
  <Paragraphs>321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Introduction to Software Development</vt:lpstr>
      <vt:lpstr>Table of Contents</vt:lpstr>
      <vt:lpstr>PowerPoint Presentation</vt:lpstr>
      <vt:lpstr>First Look at Software</vt:lpstr>
      <vt:lpstr>First Look at Software (2)</vt:lpstr>
      <vt:lpstr>First Look at Software (1)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Bug Fixing importance (2)</vt:lpstr>
      <vt:lpstr>Bug Fixing Importance (3)</vt:lpstr>
      <vt:lpstr>Bug Fixing Importance</vt:lpstr>
      <vt:lpstr>What Is Testing?</vt:lpstr>
      <vt:lpstr>What Is Testing?</vt:lpstr>
      <vt:lpstr>Main Test Activities</vt:lpstr>
      <vt:lpstr>Main Test Objectiveс</vt:lpstr>
      <vt:lpstr>QA vs Devs</vt:lpstr>
      <vt:lpstr>QA vs Devs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Summary</vt:lpstr>
      <vt:lpstr>Literature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Development</dc:title>
  <dc:creator>Nina's PC</dc:creator>
  <cp:lastModifiedBy>Nina's PC</cp:lastModifiedBy>
  <cp:revision>28</cp:revision>
  <dcterms:modified xsi:type="dcterms:W3CDTF">2018-11-24T21:03:00Z</dcterms:modified>
</cp:coreProperties>
</file>